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2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68DB8-468E-44F5-ACAE-90D0479EF5BF}" type="datetimeFigureOut">
              <a:rPr lang="en-SG" smtClean="0"/>
              <a:t>31/10/2016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BF523-2851-4BFE-875C-F4133093009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8138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99F1-E020-4244-B8E9-EE8582E5B4D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7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Studies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06845"/>
                </a:solidFill>
                <a:latin typeface="Gill Sans Light" charset="0"/>
                <a:ea typeface="Gill Sans Light" charset="0"/>
                <a:cs typeface="Gill Sans Light" charset="0"/>
              </a:rPr>
              <a:t>Reported that a cream containing 2% tranexamic acid improved the appearance of skin pigmentation in 80% of the study volunteers after 8 weeks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06845"/>
                </a:solidFill>
                <a:latin typeface="Gill Sans Light" charset="0"/>
                <a:ea typeface="Gill Sans Light" charset="0"/>
                <a:cs typeface="Gill Sans Light" charset="0"/>
              </a:rPr>
              <a:t>A similar study published earlier this year also reported that topical application of 2% tranexamic acid for 12 weeks reduced the appearance of facial hyperpigmentation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06845"/>
                </a:solidFill>
                <a:latin typeface="Gill Sans Light" charset="0"/>
                <a:ea typeface="Gill Sans Light" charset="0"/>
                <a:cs typeface="Gill Sans Light" charset="0"/>
              </a:rPr>
              <a:t>Reduces the appearance of darkened areas of the skin throughout a 12-week study period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06845"/>
                </a:solidFill>
                <a:latin typeface="Gill Sans Light" charset="0"/>
                <a:ea typeface="Gill Sans Light" charset="0"/>
                <a:cs typeface="Gill Sans Light" charset="0"/>
              </a:rPr>
              <a:t>Does not cause irritation as some other common ingredients do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806845"/>
                </a:solidFill>
                <a:latin typeface="Gill Sans Light" charset="0"/>
                <a:ea typeface="Gill Sans Light" charset="0"/>
                <a:cs typeface="Gill Sans Light" charset="0"/>
              </a:rPr>
              <a:t>Super cream contains 2.5% tranexamic acid, as compared to the 2% in the studies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806845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DD68-0B9E-41A7-B4D5-96BD01479B8C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36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DD68-0B9E-41A7-B4D5-96BD01479B8C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2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u="sng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icrodermabrasion</a:t>
            </a:r>
            <a:endParaRPr lang="en-GB" u="sng" dirty="0">
              <a:solidFill>
                <a:srgbClr val="000000"/>
              </a:solidFill>
              <a:effectLst/>
              <a:latin typeface="Verdana" panose="020B060403050404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Supports normal skin renewal for radiant-looking skin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Polishes the skin with skin-revitalising exfoliators which gently buff away dead skin and unclog pores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Helps moisturise and soothe the skin with aloe </a:t>
            </a:r>
            <a:r>
              <a:rPr lang="en-GB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vera</a:t>
            </a:r>
            <a:endParaRPr lang="en-GB" dirty="0">
              <a:solidFill>
                <a:srgbClr val="000000"/>
              </a:solidFill>
              <a:effectLst/>
              <a:latin typeface="Verdana" panose="020B060403050404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Contains marine-derived ingredients to help soothe skin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Helps promote a more even-toned complexion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u="sng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Argan</a:t>
            </a:r>
            <a:r>
              <a:rPr lang="en-GB" u="sn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Oil Intensive Hair Mask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Repairs and </a:t>
            </a:r>
            <a:r>
              <a:rPr lang="en-GB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smoothes</a:t>
            </a:r>
            <a:r>
              <a:rPr lang="en-GB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damaged hair cuticles and fibres</a:t>
            </a:r>
            <a:endParaRPr lang="en-GB" sz="1800" dirty="0">
              <a:effectLst/>
              <a:latin typeface="Times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Verdana" panose="020B060403050404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and detangles for increased hair strength</a:t>
            </a:r>
            <a:endParaRPr lang="en-GB" sz="1800" dirty="0">
              <a:effectLst/>
              <a:latin typeface="Times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Verdana" panose="020B060403050404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Reduces loss of hair colour and protects luminosity</a:t>
            </a:r>
            <a:endParaRPr lang="en-GB" sz="1800" dirty="0">
              <a:effectLst/>
              <a:latin typeface="Times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Verdana" panose="020B060403050404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Moisturises for softer-looking hair </a:t>
            </a:r>
            <a:endParaRPr lang="en-GB" sz="1800" dirty="0">
              <a:effectLst/>
              <a:latin typeface="Times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Volumizing</a:t>
            </a:r>
            <a:r>
              <a:rPr lang="en-US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Boost Spray</a:t>
            </a:r>
            <a:endParaRPr lang="en-SG" dirty="0">
              <a:solidFill>
                <a:srgbClr val="000000"/>
              </a:solidFill>
              <a:effectLst/>
              <a:latin typeface="Verdana" panose="020B060403050404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S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Contains wheat proteins to help </a:t>
            </a:r>
            <a:r>
              <a:rPr lang="en-SG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volumise</a:t>
            </a:r>
            <a:r>
              <a:rPr lang="en-S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and </a:t>
            </a:r>
            <a:r>
              <a:rPr lang="en-SG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texturise</a:t>
            </a:r>
            <a:r>
              <a:rPr lang="en-S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the hair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S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Humidity resistant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S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Helps manage hair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SG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Infused with vitamins and proteins to help condition the hair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DD68-0B9E-41A7-B4D5-96BD01479B8C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2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dirty="0" err="1"/>
              <a:t>Awapuhi</a:t>
            </a:r>
            <a:r>
              <a:rPr lang="en-US" sz="1200" u="sng" dirty="0"/>
              <a:t> Mousse</a:t>
            </a:r>
            <a:endParaRPr lang="en-SG" sz="1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Provides the control of a gel in a conditioning, styling mousse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Enriched with natural botanical extracts of </a:t>
            </a:r>
            <a:r>
              <a:rPr lang="en-SG" sz="1200" dirty="0" err="1"/>
              <a:t>awapuhi</a:t>
            </a:r>
            <a:r>
              <a:rPr lang="en-SG" sz="1200" dirty="0"/>
              <a:t>, aloe </a:t>
            </a:r>
            <a:r>
              <a:rPr lang="en-SG" sz="1200" dirty="0" err="1"/>
              <a:t>vera</a:t>
            </a:r>
            <a:r>
              <a:rPr lang="en-SG" sz="1200" dirty="0"/>
              <a:t>, kiwi, mango and passion fruit with whole wheat protein and </a:t>
            </a:r>
            <a:r>
              <a:rPr lang="en-SG" sz="1200" dirty="0" err="1"/>
              <a:t>panthenol</a:t>
            </a:r>
            <a:endParaRPr lang="en-SG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Promotes volume, body and natural shine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Helps prevent breakage and dryness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Alcohol-free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Non-aerosol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pH-balanced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Free of heavy oils that weigh hair down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DD68-0B9E-41A7-B4D5-96BD01479B8C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70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Regime Kit</a:t>
            </a:r>
            <a:endParaRPr lang="en-SG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Save 25% versus purchasing individually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Products work in unison to  cleanse, tone, moisturise and lift your skin</a:t>
            </a:r>
            <a:endParaRPr lang="en-S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Contains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Facial Cleanser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Toner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Re-birth Serum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De-aging Day Crème with SPF20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De-aging Crème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De-aging Eye Crème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De-aging Facial Lifting Masque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De-aging Sunscreen Broad Spectrum with SPF 50+</a:t>
            </a:r>
          </a:p>
          <a:p>
            <a:r>
              <a:rPr lang="en-US" u="sng" dirty="0"/>
              <a:t>Value Kit</a:t>
            </a:r>
            <a:endParaRPr lang="en-SG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Save 21% versus purchasing individually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Products work in unison to reduce residue and excess oil on the skin, reduce the appearance of fine lines and wrinkles and protect skin from UVB 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Contains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Facial Cleanser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Toner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SG" dirty="0"/>
              <a:t>De-aging Day Crème with SPF20 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DD68-0B9E-41A7-B4D5-96BD01479B8C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3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err="1"/>
              <a:t>Vit</a:t>
            </a:r>
            <a:r>
              <a:rPr lang="en-US" u="sng" dirty="0"/>
              <a:t> C Lip Treatment</a:t>
            </a:r>
            <a:endParaRPr lang="en-SG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Helps lips resist chapping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Hydrates and protects lips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dirty="0"/>
              <a:t>Gives you a smooth canvas for Motives Lipsticks</a:t>
            </a:r>
          </a:p>
          <a:p>
            <a:r>
              <a:rPr lang="en-US" sz="1200" u="sng" dirty="0"/>
              <a:t>Shimmer Stick</a:t>
            </a:r>
            <a:endParaRPr lang="en-SG" sz="12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Intensely pigmented, matte shades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Creamy texture ensures smooth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Stays true to colour for extended periods of wear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Paraben free</a:t>
            </a:r>
            <a:endParaRPr lang="en-GB" sz="1200" dirty="0"/>
          </a:p>
          <a:p>
            <a:r>
              <a:rPr lang="en-GB" sz="1200" u="sng" dirty="0"/>
              <a:t>Ultra Matte Lipstick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2 new colours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Intensely pigmented, matte shades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Creamy texture ensures smooth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Stays true to colour for extended periods of wear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200" dirty="0"/>
              <a:t>Paraben free</a:t>
            </a:r>
            <a:endParaRPr lang="en-GB" sz="120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DD68-0B9E-41A7-B4D5-96BD01479B8C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3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Lightweight, shimmering powder that reflects light for a beautiful natural glow 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Apply to cheek bones, eyelids or shoulders to create the ideal luminous look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Four shades that range from rose gold to bronze, these are ideal for any skin tone in any season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Paraben, talc and fragrance free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FDD68-0B9E-41A7-B4D5-96BD01479B8C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1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799F1-E020-4244-B8E9-EE8582E5B4D5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1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6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6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146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288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6863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336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266525-8854-7E4D-8B7A-0877E5EF9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425CE6B-602B-AF49-A67B-071A60F7630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94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266525-8854-7E4D-8B7A-0877E5EF9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425CE6B-602B-AF49-A67B-071A60F7630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3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208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266525-8854-7E4D-8B7A-0877E5EF9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425CE6B-602B-AF49-A67B-071A60F7630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31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266525-8854-7E4D-8B7A-0877E5EF9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425CE6B-602B-AF49-A67B-071A60F7630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5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266525-8854-7E4D-8B7A-0877E5EF9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425CE6B-602B-AF49-A67B-071A60F7630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00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266525-8854-7E4D-8B7A-0877E5EF9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425CE6B-602B-AF49-A67B-071A60F7630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60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9445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312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55" indent="0" algn="ctr">
              <a:buNone/>
              <a:defRPr sz="2000"/>
            </a:lvl2pPr>
            <a:lvl3pPr marL="913742" indent="0" algn="ctr">
              <a:buNone/>
              <a:defRPr sz="1900"/>
            </a:lvl3pPr>
            <a:lvl4pPr marL="1370614" indent="0" algn="ctr">
              <a:buNone/>
              <a:defRPr sz="1600"/>
            </a:lvl4pPr>
            <a:lvl5pPr marL="1827485" indent="0" algn="ctr">
              <a:buNone/>
              <a:defRPr sz="1600"/>
            </a:lvl5pPr>
            <a:lvl6pPr marL="2284374" indent="0" algn="ctr">
              <a:buNone/>
              <a:defRPr sz="1600"/>
            </a:lvl6pPr>
            <a:lvl7pPr marL="2741226" indent="0" algn="ctr">
              <a:buNone/>
              <a:defRPr sz="1600"/>
            </a:lvl7pPr>
            <a:lvl8pPr marL="3198080" indent="0" algn="ctr">
              <a:buNone/>
              <a:defRPr sz="1600"/>
            </a:lvl8pPr>
            <a:lvl9pPr marL="36549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70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7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1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04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5" indent="0">
              <a:buNone/>
              <a:defRPr sz="2000" b="1"/>
            </a:lvl2pPr>
            <a:lvl3pPr marL="913742" indent="0">
              <a:buNone/>
              <a:defRPr sz="1900" b="1"/>
            </a:lvl3pPr>
            <a:lvl4pPr marL="1370614" indent="0">
              <a:buNone/>
              <a:defRPr sz="1600" b="1"/>
            </a:lvl4pPr>
            <a:lvl5pPr marL="1827485" indent="0">
              <a:buNone/>
              <a:defRPr sz="1600" b="1"/>
            </a:lvl5pPr>
            <a:lvl6pPr marL="2284374" indent="0">
              <a:buNone/>
              <a:defRPr sz="1600" b="1"/>
            </a:lvl6pPr>
            <a:lvl7pPr marL="2741226" indent="0">
              <a:buNone/>
              <a:defRPr sz="1600" b="1"/>
            </a:lvl7pPr>
            <a:lvl8pPr marL="3198080" indent="0">
              <a:buNone/>
              <a:defRPr sz="1600" b="1"/>
            </a:lvl8pPr>
            <a:lvl9pPr marL="36549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2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15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59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15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5" indent="0">
              <a:buNone/>
              <a:defRPr sz="1500"/>
            </a:lvl2pPr>
            <a:lvl3pPr marL="913742" indent="0">
              <a:buNone/>
              <a:defRPr sz="1200"/>
            </a:lvl3pPr>
            <a:lvl4pPr marL="1370614" indent="0">
              <a:buNone/>
              <a:defRPr sz="1100"/>
            </a:lvl4pPr>
            <a:lvl5pPr marL="1827485" indent="0">
              <a:buNone/>
              <a:defRPr sz="1100"/>
            </a:lvl5pPr>
            <a:lvl6pPr marL="2284374" indent="0">
              <a:buNone/>
              <a:defRPr sz="1100"/>
            </a:lvl6pPr>
            <a:lvl7pPr marL="2741226" indent="0">
              <a:buNone/>
              <a:defRPr sz="1100"/>
            </a:lvl7pPr>
            <a:lvl8pPr marL="3198080" indent="0">
              <a:buNone/>
              <a:defRPr sz="1100"/>
            </a:lvl8pPr>
            <a:lvl9pPr marL="36549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43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55" indent="0">
              <a:buNone/>
              <a:defRPr sz="2800"/>
            </a:lvl2pPr>
            <a:lvl3pPr marL="913742" indent="0">
              <a:buNone/>
              <a:defRPr sz="2400"/>
            </a:lvl3pPr>
            <a:lvl4pPr marL="1370614" indent="0">
              <a:buNone/>
              <a:defRPr sz="2000"/>
            </a:lvl4pPr>
            <a:lvl5pPr marL="1827485" indent="0">
              <a:buNone/>
              <a:defRPr sz="2000"/>
            </a:lvl5pPr>
            <a:lvl6pPr marL="2284374" indent="0">
              <a:buNone/>
              <a:defRPr sz="2000"/>
            </a:lvl6pPr>
            <a:lvl7pPr marL="2741226" indent="0">
              <a:buNone/>
              <a:defRPr sz="2000"/>
            </a:lvl7pPr>
            <a:lvl8pPr marL="3198080" indent="0">
              <a:buNone/>
              <a:defRPr sz="2000"/>
            </a:lvl8pPr>
            <a:lvl9pPr marL="36549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5" indent="0">
              <a:buNone/>
              <a:defRPr sz="1500"/>
            </a:lvl2pPr>
            <a:lvl3pPr marL="913742" indent="0">
              <a:buNone/>
              <a:defRPr sz="1200"/>
            </a:lvl3pPr>
            <a:lvl4pPr marL="1370614" indent="0">
              <a:buNone/>
              <a:defRPr sz="1100"/>
            </a:lvl4pPr>
            <a:lvl5pPr marL="1827485" indent="0">
              <a:buNone/>
              <a:defRPr sz="1100"/>
            </a:lvl5pPr>
            <a:lvl6pPr marL="2284374" indent="0">
              <a:buNone/>
              <a:defRPr sz="1100"/>
            </a:lvl6pPr>
            <a:lvl7pPr marL="2741226" indent="0">
              <a:buNone/>
              <a:defRPr sz="1100"/>
            </a:lvl7pPr>
            <a:lvl8pPr marL="3198080" indent="0">
              <a:buNone/>
              <a:defRPr sz="1100"/>
            </a:lvl8pPr>
            <a:lvl9pPr marL="365493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90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12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2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5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3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4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5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54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5BD23-3140-46AE-9639-EFE59E7F5E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9657C-E5ED-4535-9BEE-D0503BABE99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470" y="1397000"/>
            <a:ext cx="11686788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image2.png" descr="Untitled-2.png"/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2463"/>
            <a:ext cx="12192000" cy="605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450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609585" rtl="0" eaLnBrk="1" latinLnBrk="0" hangingPunct="1">
        <a:spcBef>
          <a:spcPct val="0"/>
        </a:spcBef>
        <a:buNone/>
        <a:defRPr sz="3733" b="0" i="0" kern="1200">
          <a:solidFill>
            <a:srgbClr val="86754D"/>
          </a:solidFill>
          <a:latin typeface="Century Gothic"/>
          <a:ea typeface="+mj-ea"/>
          <a:cs typeface="Century Gothic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676358" indent="-457189" algn="l" defTabSz="609585" rtl="0" eaLnBrk="1" latinLnBrk="0" hangingPunct="1">
        <a:spcBef>
          <a:spcPct val="20000"/>
        </a:spcBef>
        <a:buFont typeface="+mj-lt"/>
        <a:buAutoNum type="alphaUcPeriod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2285943" indent="-457189" algn="l" defTabSz="609585" rtl="0" eaLnBrk="1" latinLnBrk="0" hangingPunct="1">
        <a:spcBef>
          <a:spcPct val="20000"/>
        </a:spcBef>
        <a:buFont typeface="+mj-lt"/>
        <a:buAutoNum type="arabicPeriod"/>
        <a:defRPr sz="2133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895528" indent="-457189" algn="l" defTabSz="609585" rtl="0" eaLnBrk="1" latinLnBrk="0" hangingPunct="1">
        <a:spcBef>
          <a:spcPct val="20000"/>
        </a:spcBef>
        <a:buFont typeface="+mj-lt"/>
        <a:buAutoNum type="alphaLcParenR"/>
        <a:defRPr sz="1867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2" tIns="45718" rIns="9138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2" tIns="45718" rIns="9138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2" tIns="45718" rIns="9138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2"/>
            <a:fld id="{C62B8FC2-57CB-6747-9080-C0A78BB1056E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Helvetica"/>
              </a:rPr>
              <a:pPr defTabSz="913742"/>
              <a:t>10/31/2016</a:t>
            </a:fld>
            <a:endParaRPr lang="en-US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2" tIns="45718" rIns="9138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2"/>
            <a:endParaRPr lang="en-US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2" tIns="45718" rIns="9138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42"/>
            <a:fld id="{ED2CD19A-8725-2C42-8BB7-47ADB275B591}" type="slidenum">
              <a:rPr lang="en-US" smtClean="0">
                <a:solidFill>
                  <a:prstClr val="black">
                    <a:tint val="75000"/>
                  </a:prstClr>
                </a:solidFill>
                <a:sym typeface="Helvetica"/>
              </a:rPr>
              <a:pPr defTabSz="91374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0192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37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5" indent="-228445" algn="l" defTabSz="91374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34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86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40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95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83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54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25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14" indent="-228445" algn="l" defTabSz="91374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2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74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26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80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35" algn="l" defTabSz="913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6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91227"/>
              </a:gs>
              <a:gs pos="78000">
                <a:srgbClr val="FFFFFF"/>
              </a:gs>
            </a:gsLst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ctr" defTabSz="609585">
              <a:defRPr sz="1400">
                <a:solidFill>
                  <a:srgbClr val="FFFFFF"/>
                </a:solidFill>
              </a:defRPr>
            </a:pPr>
            <a:endParaRPr sz="1867" dirty="0">
              <a:solidFill>
                <a:srgbClr val="FFFFFF"/>
              </a:solidFill>
            </a:endParaRPr>
          </a:p>
        </p:txBody>
      </p:sp>
      <p:pic>
        <p:nvPicPr>
          <p:cNvPr id="389" name="image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63" y="3970437"/>
            <a:ext cx="4209259" cy="6378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125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3" y="871475"/>
            <a:ext cx="6234545" cy="754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73" y="383892"/>
            <a:ext cx="3423380" cy="1644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68319" y="1885540"/>
            <a:ext cx="776440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Sasccharide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Isomerate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is a polysaccharide ingredient with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mattifying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and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moisturising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properties. It absorbs excess oil on the skin and reduces skin shine, while helping to maintain skin hydration</a:t>
            </a:r>
            <a:r>
              <a:rPr lang="en-US" dirty="0">
                <a:solidFill>
                  <a:prstClr val="black"/>
                </a:solidFill>
                <a:latin typeface="Helvetica Light"/>
                <a:cs typeface="Helvetica Light"/>
              </a:rPr>
              <a:t>.</a:t>
            </a:r>
            <a:endParaRPr lang="en-US" dirty="0">
              <a:solidFill>
                <a:srgbClr val="806845"/>
              </a:solidFill>
              <a:latin typeface="Helvetica Light"/>
              <a:cs typeface="Helvetica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68319" y="3041048"/>
            <a:ext cx="776440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Derived from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phosphatidyl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choline, this unique ingredient (lysophosphatidic acid) has been shown to reduce the appearance of visible pores, thereby helping enhance the skin’s complexion.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353" y="668689"/>
            <a:ext cx="347808" cy="10345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373" y="383892"/>
            <a:ext cx="3336825" cy="410221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18271" y="1945851"/>
            <a:ext cx="3342533" cy="1039829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016" y="386379"/>
            <a:ext cx="333682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i="1" dirty="0">
                <a:solidFill>
                  <a:srgbClr val="E8D7D8"/>
                </a:solidFill>
                <a:latin typeface="Helvetica"/>
                <a:cs typeface="Helvetica"/>
              </a:rPr>
              <a:t>key ingredients found in: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8265" y="3106215"/>
            <a:ext cx="3342539" cy="1057260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68319" y="4211313"/>
            <a:ext cx="778654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Bresderm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is a plankton-derived polymer of carbohydrates. This ingredient is designed to rapidly fill the furrows and small wrinkles of the skin, thus temporarily reducing the appearance of fine lines and wrinkles for a smoother looking complexion.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68319" y="5416862"/>
            <a:ext cx="770964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Tetrapeptide-21 is a peptide sequence based on the skin’s own structure. This unique peptide helps reduce the appearance of fine lines and wrinkles, improves skin roughness and supports elasticity.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6015" y="1855119"/>
            <a:ext cx="11306709" cy="4777483"/>
          </a:xfrm>
          <a:prstGeom prst="rect">
            <a:avLst/>
          </a:prstGeom>
          <a:noFill/>
          <a:ln w="1905" cmpd="sng">
            <a:solidFill>
              <a:srgbClr val="8068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271" y="4276971"/>
            <a:ext cx="3342539" cy="1057260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408" y="5475990"/>
            <a:ext cx="3342539" cy="1057260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40405" y="4387815"/>
            <a:ext cx="3134824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BRESDERM</a:t>
            </a:r>
            <a:r>
              <a:rPr lang="en-US" sz="2067" b="1" dirty="0">
                <a:solidFill>
                  <a:srgbClr val="E8D7D8"/>
                </a:solidFill>
                <a:latin typeface="Didot"/>
                <a:cs typeface="Didot"/>
              </a:rPr>
              <a:t> </a:t>
            </a:r>
          </a:p>
          <a:p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(WATER &amp; SACCHARIDE </a:t>
            </a:r>
          </a:p>
          <a:p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ISOMERATE)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4725" y="5573980"/>
            <a:ext cx="3150504" cy="82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75" b="1" i="1" dirty="0">
                <a:solidFill>
                  <a:srgbClr val="E8D7D8"/>
                </a:solidFill>
                <a:latin typeface="Helvetica"/>
                <a:cs typeface="Helvetica"/>
              </a:rPr>
              <a:t>TEGO PEP 4-17 </a:t>
            </a:r>
          </a:p>
          <a:p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(GLYCERIN &amp; BUTYLENE GLYCOL </a:t>
            </a:r>
          </a:p>
          <a:p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&amp; WATER &amp; TETRAPEPTIDE-21)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86908" y="3051255"/>
            <a:ext cx="11188123" cy="0"/>
          </a:xfrm>
          <a:prstGeom prst="line">
            <a:avLst/>
          </a:prstGeom>
          <a:ln w="1905">
            <a:solidFill>
              <a:srgbClr val="8068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86908" y="4219867"/>
            <a:ext cx="11188123" cy="0"/>
          </a:xfrm>
          <a:prstGeom prst="line">
            <a:avLst/>
          </a:prstGeom>
          <a:ln w="1905">
            <a:solidFill>
              <a:srgbClr val="8068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86908" y="5398923"/>
            <a:ext cx="11188123" cy="0"/>
          </a:xfrm>
          <a:prstGeom prst="line">
            <a:avLst/>
          </a:prstGeom>
          <a:ln w="1905">
            <a:solidFill>
              <a:srgbClr val="8068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784" y="2145916"/>
            <a:ext cx="3134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ABERMAT</a:t>
            </a:r>
            <a:endParaRPr lang="en-US" sz="2067" b="1" dirty="0">
              <a:solidFill>
                <a:srgbClr val="E8D7D8"/>
              </a:solidFill>
              <a:latin typeface="Didot"/>
              <a:cs typeface="Didot"/>
            </a:endParaRPr>
          </a:p>
          <a:p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(WATER &amp; SACCHARIDE)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4725" y="3216618"/>
            <a:ext cx="3150504" cy="82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75" b="1" i="1" dirty="0">
                <a:solidFill>
                  <a:srgbClr val="E8D7D8"/>
                </a:solidFill>
                <a:latin typeface="Helvetica"/>
                <a:cs typeface="Helvetica"/>
              </a:rPr>
              <a:t>DISAPORE 20</a:t>
            </a:r>
          </a:p>
          <a:p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(LECITHIN &amp; LYSOPHOSPHATIDIC ACID &amp; LYSOLECITHIN)</a:t>
            </a:r>
          </a:p>
        </p:txBody>
      </p:sp>
    </p:spTree>
    <p:extLst>
      <p:ext uri="{BB962C8B-B14F-4D97-AF65-F5344CB8AC3E}">
        <p14:creationId xmlns:p14="http://schemas.microsoft.com/office/powerpoint/2010/main" val="12424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9311" y="1195769"/>
            <a:ext cx="3822336" cy="4716399"/>
            <a:chOff x="329311" y="1195769"/>
            <a:chExt cx="3822336" cy="47163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11" y="1195769"/>
              <a:ext cx="3822336" cy="38223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31421" y="4748773"/>
              <a:ext cx="3460368" cy="116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191328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Microdermabrasion</a:t>
              </a:r>
              <a:endParaRPr lang="en-GB" sz="2000" dirty="0">
                <a:solidFill>
                  <a:srgbClr val="191328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GB" i="1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SG12525 </a:t>
              </a:r>
            </a:p>
            <a:p>
              <a:pPr algn="ctr"/>
              <a:r>
                <a:rPr lang="en-GB" sz="14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UC: S$ 29.50| SR: S$ 41.00</a:t>
              </a:r>
            </a:p>
            <a:p>
              <a:pPr algn="ctr"/>
              <a:r>
                <a:rPr lang="en-GB" sz="14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BV: 14</a:t>
              </a:r>
              <a:endParaRPr lang="en-SG" sz="14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91959" y="1885048"/>
            <a:ext cx="3916944" cy="4027120"/>
            <a:chOff x="4391959" y="1885048"/>
            <a:chExt cx="3916944" cy="40271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628" y="1885048"/>
              <a:ext cx="2872800" cy="2872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91959" y="4748773"/>
              <a:ext cx="3916944" cy="116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191328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Argan</a:t>
              </a:r>
              <a:r>
                <a:rPr lang="en-GB" sz="2000" b="1" dirty="0">
                  <a:solidFill>
                    <a:srgbClr val="191328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 Oil Intensive Hair Mask</a:t>
              </a:r>
              <a:r>
                <a:rPr lang="en-GB" sz="2000" dirty="0">
                  <a:solidFill>
                    <a:srgbClr val="191328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GB" i="1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SG12529</a:t>
              </a:r>
            </a:p>
            <a:p>
              <a:pPr algn="ctr"/>
              <a:r>
                <a:rPr lang="en-GB" sz="14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 UC: S$ 27.00 | SR: S$ 38.00 </a:t>
              </a:r>
            </a:p>
            <a:p>
              <a:pPr algn="ctr"/>
              <a:r>
                <a:rPr lang="en-GB" sz="14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BV: 11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05019" y="1096450"/>
            <a:ext cx="3456165" cy="4815718"/>
            <a:chOff x="8505019" y="1096450"/>
            <a:chExt cx="3456165" cy="48157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872" r="99396">
                          <a14:foregroundMark x1="39087" y1="2973" x2="59436" y2="3193"/>
                          <a14:foregroundMark x1="53123" y1="3413" x2="49026" y2="10769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34153" y="1096450"/>
              <a:ext cx="1197895" cy="36523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05019" y="4748773"/>
              <a:ext cx="3456165" cy="1163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191328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Volumizing</a:t>
              </a:r>
              <a:r>
                <a:rPr lang="en-GB" sz="2000" b="1" dirty="0">
                  <a:solidFill>
                    <a:srgbClr val="191328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 Boost Spray</a:t>
              </a:r>
            </a:p>
            <a:p>
              <a:pPr algn="ctr">
                <a:lnSpc>
                  <a:spcPct val="120000"/>
                </a:lnSpc>
              </a:pPr>
              <a:r>
                <a:rPr lang="en-GB" i="1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SG12516</a:t>
              </a:r>
            </a:p>
            <a:p>
              <a:pPr algn="ctr"/>
              <a:r>
                <a:rPr lang="en-GB" sz="14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UC: S$ 19.50 | SR: S$ 27.00</a:t>
              </a:r>
            </a:p>
            <a:p>
              <a:pPr algn="ctr"/>
              <a:r>
                <a:rPr lang="en-GB" sz="1400" dirty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BV: 9</a:t>
              </a:r>
              <a:endParaRPr lang="en-SG" sz="14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28" y="270733"/>
            <a:ext cx="2675804" cy="11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59272" y="2583433"/>
            <a:ext cx="4497217" cy="1325562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19132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Royal Spa</a:t>
            </a:r>
            <a:r>
              <a:rPr lang="en-GB" sz="2800" baseline="30000" dirty="0">
                <a:solidFill>
                  <a:srgbClr val="191328"/>
                </a:solidFill>
              </a:rPr>
              <a:t>™</a:t>
            </a:r>
            <a:br>
              <a:rPr lang="en-GB" sz="2800" baseline="30000" dirty="0">
                <a:solidFill>
                  <a:srgbClr val="191328"/>
                </a:solidFill>
              </a:rPr>
            </a:br>
            <a:r>
              <a:rPr lang="en-GB" sz="2800" dirty="0" err="1">
                <a:solidFill>
                  <a:srgbClr val="19132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Awapuhi</a:t>
            </a:r>
            <a:r>
              <a:rPr lang="en-GB" sz="2800" dirty="0">
                <a:solidFill>
                  <a:srgbClr val="19132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Mousse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9400" y="3636515"/>
            <a:ext cx="275999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b="1" i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Code: SG12021</a:t>
            </a:r>
          </a:p>
          <a:p>
            <a:pPr algn="ctr">
              <a:lnSpc>
                <a:spcPct val="80000"/>
              </a:lnSpc>
            </a:pPr>
            <a:endParaRPr lang="en-GB" b="1" i="1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6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UC: S$ 19.50 | SR: S$ 27.25</a:t>
            </a:r>
          </a:p>
          <a:p>
            <a:pPr algn="ctr"/>
            <a:r>
              <a:rPr lang="en-GB" sz="16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BV: 5 | IBV: 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00" y="1327619"/>
            <a:ext cx="4988200" cy="498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33" y="281037"/>
            <a:ext cx="4624065" cy="10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3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6" y="979780"/>
            <a:ext cx="5277148" cy="5277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8372" y="4999129"/>
            <a:ext cx="46192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191328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Full Regime Kit</a:t>
            </a:r>
          </a:p>
          <a:p>
            <a:pPr algn="ctr"/>
            <a:r>
              <a:rPr lang="en-GB" i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SG11211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UC: S$ 435.50 | SR: S$ 609.00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BV: 245</a:t>
            </a:r>
          </a:p>
        </p:txBody>
      </p:sp>
      <p:sp>
        <p:nvSpPr>
          <p:cNvPr id="3" name="Rectangle 2"/>
          <p:cNvSpPr/>
          <p:nvPr/>
        </p:nvSpPr>
        <p:spPr>
          <a:xfrm>
            <a:off x="7297459" y="5005842"/>
            <a:ext cx="41627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Value Kit</a:t>
            </a:r>
          </a:p>
          <a:p>
            <a:pPr algn="ctr"/>
            <a:r>
              <a:rPr lang="en-GB" i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SG11212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UC: S$ 138.00 |SR: S$ 192.00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BV:65</a:t>
            </a:r>
            <a:endParaRPr lang="en-SG" sz="14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472070"/>
            <a:ext cx="40005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2599" y="2089288"/>
            <a:ext cx="1075358" cy="2978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006" y="2089288"/>
            <a:ext cx="868377" cy="2978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03" y="3684133"/>
            <a:ext cx="1468920" cy="146892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4534948" y="2261048"/>
            <a:ext cx="1602154" cy="1292003"/>
          </a:xfrm>
          <a:prstGeom prst="wedgeEllipseCallout">
            <a:avLst>
              <a:gd name="adj1" fmla="val -30166"/>
              <a:gd name="adj2" fmla="val 641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Save </a:t>
            </a:r>
          </a:p>
          <a:p>
            <a:pPr algn="ctr">
              <a:lnSpc>
                <a:spcPct val="90000"/>
              </a:lnSpc>
            </a:pPr>
            <a:r>
              <a:rPr lang="en-GB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25%</a:t>
            </a:r>
          </a:p>
        </p:txBody>
      </p:sp>
      <p:sp>
        <p:nvSpPr>
          <p:cNvPr id="15" name="Oval Callout 14"/>
          <p:cNvSpPr/>
          <p:nvPr/>
        </p:nvSpPr>
        <p:spPr>
          <a:xfrm flipH="1">
            <a:off x="7291604" y="2241803"/>
            <a:ext cx="1492216" cy="1292003"/>
          </a:xfrm>
          <a:prstGeom prst="wedgeEllipseCallout">
            <a:avLst>
              <a:gd name="adj1" fmla="val -30166"/>
              <a:gd name="adj2" fmla="val 641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Save </a:t>
            </a:r>
          </a:p>
          <a:p>
            <a:pPr algn="ctr">
              <a:lnSpc>
                <a:spcPct val="90000"/>
              </a:lnSpc>
            </a:pPr>
            <a:r>
              <a:rPr lang="en-GB" sz="2800" b="1" i="1" dirty="0">
                <a:solidFill>
                  <a:prstClr val="white"/>
                </a:solidFill>
                <a:latin typeface="Century Gothic"/>
                <a:cs typeface="Century Gothic"/>
              </a:rPr>
              <a:t>21%</a:t>
            </a:r>
          </a:p>
        </p:txBody>
      </p:sp>
    </p:spTree>
    <p:extLst>
      <p:ext uri="{BB962C8B-B14F-4D97-AF65-F5344CB8AC3E}">
        <p14:creationId xmlns:p14="http://schemas.microsoft.com/office/powerpoint/2010/main" val="1767820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91227"/>
              </a:gs>
              <a:gs pos="78000">
                <a:srgbClr val="FFFFFF"/>
              </a:gs>
            </a:gsLst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algn="ctr" defTabSz="609585">
              <a:defRPr sz="1400">
                <a:solidFill>
                  <a:srgbClr val="FFFFFF"/>
                </a:solidFill>
              </a:defRPr>
            </a:pPr>
            <a:endParaRPr sz="1867" dirty="0">
              <a:solidFill>
                <a:srgbClr val="FFFFFF"/>
              </a:solidFill>
            </a:endParaRPr>
          </a:p>
        </p:txBody>
      </p:sp>
      <p:pic>
        <p:nvPicPr>
          <p:cNvPr id="389" name="image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063" y="3970437"/>
            <a:ext cx="4209259" cy="6378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615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94" y="-50800"/>
            <a:ext cx="12402725" cy="69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9603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49732" y="1011468"/>
            <a:ext cx="3948371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Motives</a:t>
            </a:r>
            <a:r>
              <a:rPr lang="en-GB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C Lip Treatment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2" y="2053784"/>
            <a:ext cx="2760785" cy="2760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0"/>
          <a:stretch/>
        </p:blipFill>
        <p:spPr>
          <a:xfrm>
            <a:off x="0" y="0"/>
            <a:ext cx="12192000" cy="867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90"/>
          <a:stretch/>
        </p:blipFill>
        <p:spPr>
          <a:xfrm>
            <a:off x="4805405" y="1971112"/>
            <a:ext cx="861809" cy="3045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4751" y="1971112"/>
            <a:ext cx="692706" cy="30455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0631" y="4939450"/>
            <a:ext cx="13870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Seduced</a:t>
            </a:r>
          </a:p>
          <a:p>
            <a:pPr algn="ctr"/>
            <a:r>
              <a:rPr lang="en-GB" b="1" i="1" dirty="0">
                <a:solidFill>
                  <a:prstClr val="black"/>
                </a:solidFill>
                <a:latin typeface="Century Gothic"/>
                <a:cs typeface="Century Gothic"/>
              </a:rPr>
              <a:t>SG211UML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4059" y="4939450"/>
            <a:ext cx="13870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Caress</a:t>
            </a:r>
          </a:p>
          <a:p>
            <a:pPr algn="ctr"/>
            <a:r>
              <a:rPr lang="en-GB" b="1" i="1" dirty="0">
                <a:solidFill>
                  <a:prstClr val="black"/>
                </a:solidFill>
                <a:latin typeface="Century Gothic"/>
                <a:cs typeface="Century Gothic"/>
              </a:rPr>
              <a:t>SG208UML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7832" y="1758959"/>
            <a:ext cx="797797" cy="32576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2072" y="1758958"/>
            <a:ext cx="822728" cy="32576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37806" y="4934186"/>
            <a:ext cx="1377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Moonlight</a:t>
            </a:r>
          </a:p>
          <a:p>
            <a:pPr algn="ctr"/>
            <a:r>
              <a:rPr lang="en-GB" b="1" i="1" dirty="0">
                <a:solidFill>
                  <a:prstClr val="black"/>
                </a:solidFill>
                <a:latin typeface="Century Gothic"/>
                <a:cs typeface="Century Gothic"/>
              </a:rPr>
              <a:t>SG200MSS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34891" y="4934186"/>
            <a:ext cx="1377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err="1">
                <a:solidFill>
                  <a:prstClr val="black"/>
                </a:solidFill>
                <a:latin typeface="Century Gothic"/>
                <a:cs typeface="Century Gothic"/>
              </a:rPr>
              <a:t>Sunkissed</a:t>
            </a:r>
            <a:endParaRPr lang="en-GB" sz="1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algn="ctr"/>
            <a:r>
              <a:rPr lang="en-GB" b="1" i="1" dirty="0">
                <a:solidFill>
                  <a:prstClr val="black"/>
                </a:solidFill>
                <a:latin typeface="Century Gothic"/>
                <a:cs typeface="Century Gothic"/>
              </a:rPr>
              <a:t>SG201MSS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9874" y="5141713"/>
            <a:ext cx="22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prstClr val="black"/>
                </a:solidFill>
                <a:latin typeface="Century Gothic"/>
                <a:cs typeface="Century Gothic"/>
              </a:rPr>
              <a:t>SG500MLT</a:t>
            </a:r>
            <a:endParaRPr lang="en-SG" sz="1600" b="1" i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7242" y="5585780"/>
            <a:ext cx="275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UC: S$ 20.50 | SR: S$ 30.00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BV: 10</a:t>
            </a:r>
            <a:endParaRPr lang="en-SG" sz="1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14720" y="5590137"/>
            <a:ext cx="266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UC: S$ 25.00 | SR: S$ 35.00</a:t>
            </a:r>
          </a:p>
          <a:p>
            <a:pPr algn="ctr"/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BV: 12</a:t>
            </a:r>
            <a:endParaRPr lang="en-SG" sz="1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7735" y="1011468"/>
            <a:ext cx="3256530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09585">
              <a:spcBef>
                <a:spcPct val="0"/>
              </a:spcBef>
              <a:buNone/>
              <a:defRPr sz="3600" b="0" i="0">
                <a:solidFill>
                  <a:srgbClr val="86754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3200" i="1" dirty="0"/>
              <a:t>Motives</a:t>
            </a:r>
            <a:r>
              <a:rPr lang="en-GB" sz="3200" i="1" baseline="30000" dirty="0"/>
              <a:t>®</a:t>
            </a:r>
            <a:r>
              <a:rPr lang="en-GB" sz="3200" i="1" dirty="0"/>
              <a:t> Ultra</a:t>
            </a:r>
          </a:p>
          <a:p>
            <a:pPr>
              <a:lnSpc>
                <a:spcPct val="80000"/>
              </a:lnSpc>
            </a:pPr>
            <a:r>
              <a:rPr lang="en-GB" sz="3200" i="1" dirty="0"/>
              <a:t>Matte Lipstick</a:t>
            </a:r>
            <a:endParaRPr lang="en-SG" sz="3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8710245" y="1011468"/>
            <a:ext cx="3212123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 defTabSz="609585">
              <a:spcBef>
                <a:spcPct val="0"/>
              </a:spcBef>
              <a:buNone/>
              <a:defRPr sz="3600" b="0" i="0">
                <a:solidFill>
                  <a:srgbClr val="86754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3200" i="1" dirty="0"/>
              <a:t>Motives</a:t>
            </a:r>
            <a:r>
              <a:rPr lang="en-GB" sz="3200" i="1" baseline="30000" dirty="0"/>
              <a:t>®</a:t>
            </a:r>
            <a:r>
              <a:rPr lang="en-GB" sz="3200" i="1" dirty="0"/>
              <a:t> Shimmer Stick</a:t>
            </a:r>
            <a:endParaRPr lang="en-SG" sz="3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2879" y="5585780"/>
            <a:ext cx="368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  <a:cs typeface="Century Gothic"/>
              </a:rPr>
              <a:t>UC: S$ 21.25 </a:t>
            </a:r>
            <a:r>
              <a:rPr lang="en-GB" sz="1400" dirty="0">
                <a:solidFill>
                  <a:prstClr val="black"/>
                </a:solidFill>
                <a:latin typeface="Century Gothic"/>
                <a:cs typeface="Century Gothic"/>
              </a:rPr>
              <a:t>| </a:t>
            </a:r>
            <a:r>
              <a:rPr lang="en-US" sz="1400" dirty="0">
                <a:solidFill>
                  <a:prstClr val="black"/>
                </a:solidFill>
                <a:latin typeface="Century Gothic"/>
                <a:cs typeface="Century Gothic"/>
              </a:rPr>
              <a:t>SR: S$ 29.95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  <a:cs typeface="Century Gothic"/>
              </a:rPr>
              <a:t>BV: 10</a:t>
            </a:r>
            <a:endParaRPr lang="en-SG" sz="1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73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7" b="31983"/>
          <a:stretch/>
        </p:blipFill>
        <p:spPr>
          <a:xfrm>
            <a:off x="-343918" y="1730686"/>
            <a:ext cx="12706400" cy="2793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8597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Century Gothic"/>
                <a:cs typeface="Century Gothic"/>
              </a:rPr>
              <a:t>UC: S$ 25.75 | SR: S$ 36.00 | BV: 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800" y="4589346"/>
            <a:ext cx="1914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entury Gothic"/>
                <a:cs typeface="Century Gothic"/>
              </a:rPr>
              <a:t>Rose Diamond</a:t>
            </a:r>
          </a:p>
          <a:p>
            <a:pPr algn="ctr"/>
            <a:r>
              <a:rPr lang="en-US" sz="2000" b="1" i="1" dirty="0">
                <a:solidFill>
                  <a:prstClr val="black"/>
                </a:solidFill>
                <a:latin typeface="Century Gothic"/>
                <a:cs typeface="Century Gothic"/>
              </a:rPr>
              <a:t>SG200GSP</a:t>
            </a:r>
            <a:endParaRPr lang="en-SG" sz="2000" b="1" i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1983" y="4589346"/>
            <a:ext cx="1904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prstClr val="black"/>
                </a:solidFill>
                <a:latin typeface="Century Gothic"/>
                <a:cs typeface="Century Gothic"/>
              </a:rPr>
              <a:t>Starshine</a:t>
            </a:r>
            <a:endParaRPr lang="en-US"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000" b="1" i="1" dirty="0">
                <a:solidFill>
                  <a:prstClr val="black"/>
                </a:solidFill>
                <a:latin typeface="Century Gothic"/>
                <a:cs typeface="Century Gothic"/>
              </a:rPr>
              <a:t>SG201GSP</a:t>
            </a:r>
            <a:endParaRPr lang="en-SG" sz="2000" b="1" i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2167" y="4589346"/>
            <a:ext cx="19145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entury Gothic"/>
                <a:cs typeface="Century Gothic"/>
              </a:rPr>
              <a:t>Goddess</a:t>
            </a:r>
          </a:p>
          <a:p>
            <a:pPr algn="ctr"/>
            <a:r>
              <a:rPr lang="en-US" sz="2000" b="1" i="1" dirty="0">
                <a:solidFill>
                  <a:prstClr val="black"/>
                </a:solidFill>
                <a:latin typeface="Century Gothic"/>
                <a:cs typeface="Century Gothic"/>
              </a:rPr>
              <a:t>SG202GSP</a:t>
            </a:r>
            <a:endParaRPr lang="en-SG" sz="2000" b="1" i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82349" y="4589346"/>
            <a:ext cx="19434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entury Gothic"/>
                <a:cs typeface="Century Gothic"/>
              </a:rPr>
              <a:t>Bombshell</a:t>
            </a:r>
          </a:p>
          <a:p>
            <a:pPr algn="ctr"/>
            <a:r>
              <a:rPr lang="en-US" sz="2000" b="1" i="1" dirty="0">
                <a:solidFill>
                  <a:prstClr val="black"/>
                </a:solidFill>
                <a:latin typeface="Century Gothic"/>
                <a:cs typeface="Century Gothic"/>
              </a:rPr>
              <a:t>SG203GSP</a:t>
            </a:r>
            <a:endParaRPr lang="en-SG" sz="2000" b="1" i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0"/>
          <a:stretch/>
        </p:blipFill>
        <p:spPr>
          <a:xfrm>
            <a:off x="0" y="0"/>
            <a:ext cx="12192000" cy="86750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2990725" y="1197144"/>
            <a:ext cx="6430037" cy="580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733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GB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Motives</a:t>
            </a:r>
            <a:r>
              <a:rPr lang="en-GB" sz="4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GB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Shimmer Powder</a:t>
            </a:r>
          </a:p>
        </p:txBody>
      </p:sp>
    </p:spTree>
    <p:extLst>
      <p:ext uri="{BB962C8B-B14F-4D97-AF65-F5344CB8AC3E}">
        <p14:creationId xmlns:p14="http://schemas.microsoft.com/office/powerpoint/2010/main" val="347952557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STAY UPDATED WITH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MOTIVES</a:t>
            </a:r>
            <a:r>
              <a:rPr lang="en-GB" sz="4000" baseline="30000" dirty="0">
                <a:latin typeface="+mn-lt"/>
              </a:rPr>
              <a:t>®</a:t>
            </a:r>
            <a:r>
              <a:rPr lang="en-US" sz="3600" dirty="0">
                <a:latin typeface="+mn-lt"/>
              </a:rPr>
              <a:t> COSMETICS</a:t>
            </a:r>
            <a:endParaRPr lang="en-GB" sz="3600" dirty="0">
              <a:latin typeface="+mn-lt"/>
            </a:endParaRPr>
          </a:p>
        </p:txBody>
      </p:sp>
      <p:pic>
        <p:nvPicPr>
          <p:cNvPr id="3074" name="Picture 2" descr="https://www.facebookbrand.com/img/fb-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35" y="2343350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16128" y="2567457"/>
            <a:ext cx="3074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</a:rPr>
              <a:t>MOTIVESMASG</a:t>
            </a:r>
          </a:p>
        </p:txBody>
      </p:sp>
      <p:pic>
        <p:nvPicPr>
          <p:cNvPr id="3080" name="Picture 8" descr="http://cfile27.uf.tistory.com/image/2365513553A92D3B3473A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36" y="3744086"/>
            <a:ext cx="1137221" cy="1137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18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94" y="1807555"/>
            <a:ext cx="5320406" cy="387306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3616128" y="4012449"/>
            <a:ext cx="4089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</a:rPr>
              <a:t>MOTIVESCOSMETICS</a:t>
            </a:r>
          </a:p>
        </p:txBody>
      </p:sp>
    </p:spTree>
    <p:extLst>
      <p:ext uri="{BB962C8B-B14F-4D97-AF65-F5344CB8AC3E}">
        <p14:creationId xmlns:p14="http://schemas.microsoft.com/office/powerpoint/2010/main" val="144871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1.png" descr="MotiveWbsiteLoo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4859"/>
            <a:ext cx="12192000" cy="2015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9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844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598755" y="2588065"/>
            <a:ext cx="7837001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6000" b="1" i="1" dirty="0">
                <a:solidFill>
                  <a:prstClr val="black"/>
                </a:solidFill>
                <a:latin typeface="Cetury gothic"/>
                <a:cs typeface="Cetury gothic"/>
              </a:rPr>
              <a:t>Let’s Talk About</a:t>
            </a:r>
          </a:p>
          <a:p>
            <a:pPr algn="ctr">
              <a:lnSpc>
                <a:spcPct val="80000"/>
              </a:lnSpc>
            </a:pPr>
            <a:r>
              <a:rPr lang="en-US" altLang="zh-CN" sz="6000" b="1" dirty="0">
                <a:solidFill>
                  <a:prstClr val="black"/>
                </a:solidFill>
                <a:latin typeface="Cetury gothic"/>
                <a:cs typeface="Cetury gothic"/>
              </a:rPr>
              <a:t>New Product Launch</a:t>
            </a:r>
            <a:endParaRPr lang="en-US" sz="6000" b="1" dirty="0">
              <a:solidFill>
                <a:prstClr val="black"/>
              </a:solidFill>
              <a:latin typeface="Cetury gothic"/>
              <a:cs typeface="Ce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110295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DV_Reveal Your True Beauty_Slide 2.ps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20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50" y="349707"/>
            <a:ext cx="3423380" cy="164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71" y="6225405"/>
            <a:ext cx="1706549" cy="4958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7772" y="1921981"/>
            <a:ext cx="706501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Gently cleanses and conditions skin while removing makeup and impurities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Waterless formula that does not require rinsing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Perfect for everyday use and to remove stubborn full face makeup looks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Formulated with micelle molecules, this cleanser does not use alcohol or harsh chemicals and therefore leaves behind a glowing, hydrated finish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5" y="796166"/>
            <a:ext cx="6925733" cy="880533"/>
          </a:xfrm>
          <a:prstGeom prst="rect">
            <a:avLst/>
          </a:prstGeom>
        </p:spPr>
      </p:pic>
      <p:pic>
        <p:nvPicPr>
          <p:cNvPr id="12" name="Picture 11" descr="Lumiere-US-Micellar-Cleanser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1632" y="1117351"/>
            <a:ext cx="2558815" cy="5152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875" y="6351928"/>
            <a:ext cx="768568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380990" indent="-380990">
              <a:spcBef>
                <a:spcPts val="800"/>
              </a:spcBef>
              <a:buFont typeface="Arial" panose="020B0604020202020204" pitchFamily="34" charset="0"/>
              <a:buChar char="•"/>
              <a:defRPr sz="2400">
                <a:solidFill>
                  <a:srgbClr val="806845"/>
                </a:solidFill>
                <a:latin typeface="Gill Sans Light"/>
                <a:cs typeface="Gill Sans Light"/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i="1" dirty="0">
                <a:latin typeface="Helvetica Light"/>
                <a:cs typeface="Helvetica Light"/>
              </a:rPr>
              <a:t>Code: SG12216 | UC: S$ 48.50 | SR: S$ 68.00 | BV: 24</a:t>
            </a:r>
          </a:p>
        </p:txBody>
      </p:sp>
    </p:spTree>
    <p:extLst>
      <p:ext uri="{BB962C8B-B14F-4D97-AF65-F5344CB8AC3E}">
        <p14:creationId xmlns:p14="http://schemas.microsoft.com/office/powerpoint/2010/main" val="295871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65" y="360446"/>
            <a:ext cx="3423380" cy="1644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85006" y="1992704"/>
            <a:ext cx="7934307" cy="184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·   </a:t>
            </a: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A gentle cleansing agent that </a:t>
            </a:r>
            <a:b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</a:b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  imparts a pleasant skin feel and </a:t>
            </a:r>
            <a:b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</a:b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  also has skin conditioning emollient </a:t>
            </a:r>
            <a:b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</a:b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  properties that may help the skin </a:t>
            </a:r>
            <a:b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</a:b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  feel smoother and softer.</a:t>
            </a:r>
          </a:p>
          <a:p>
            <a:endParaRPr lang="en-US" dirty="0">
              <a:solidFill>
                <a:srgbClr val="806845"/>
              </a:solidFill>
              <a:latin typeface="Helvetica Light"/>
              <a:cs typeface="Helvetica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5006" y="4000671"/>
            <a:ext cx="7934307" cy="155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·  </a:t>
            </a:r>
            <a:r>
              <a:rPr lang="en-US" sz="2133" dirty="0" err="1">
                <a:solidFill>
                  <a:srgbClr val="806845"/>
                </a:solidFill>
                <a:latin typeface="Helvetica Light"/>
                <a:cs typeface="Helvetica Light"/>
              </a:rPr>
              <a:t>Allantoin</a:t>
            </a: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has anti-irritant properties, </a:t>
            </a:r>
            <a:b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</a:b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 which help protect and soothe your </a:t>
            </a:r>
            <a:b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</a:b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 skin, leaving it feeling softer </a:t>
            </a:r>
            <a:b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</a:br>
            <a:r>
              <a:rPr lang="en-US" sz="2133" dirty="0">
                <a:solidFill>
                  <a:srgbClr val="806845"/>
                </a:solidFill>
                <a:latin typeface="Helvetica Light"/>
                <a:cs typeface="Helvetica Light"/>
              </a:rPr>
              <a:t>  and smoother.</a:t>
            </a:r>
          </a:p>
          <a:p>
            <a:endParaRPr lang="en-US" dirty="0">
              <a:solidFill>
                <a:srgbClr val="806845"/>
              </a:solidFill>
              <a:latin typeface="Helvetica Light"/>
              <a:cs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373" y="383892"/>
            <a:ext cx="3336825" cy="410221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936" y="1960928"/>
            <a:ext cx="3342539" cy="1674657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373" y="385441"/>
            <a:ext cx="3336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E8D7D8"/>
                </a:solidFill>
                <a:latin typeface="Helvetica"/>
                <a:cs typeface="Helvetica"/>
              </a:rPr>
              <a:t>key ingredients found in: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8269" y="3768436"/>
            <a:ext cx="3342539" cy="1702728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015" y="1855119"/>
            <a:ext cx="8321995" cy="3703853"/>
          </a:xfrm>
          <a:prstGeom prst="rect">
            <a:avLst/>
          </a:prstGeom>
          <a:noFill/>
          <a:ln w="1905" cmpd="sng">
            <a:solidFill>
              <a:srgbClr val="8068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9387" y="2355682"/>
            <a:ext cx="3150503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PEG-6 CAPRYLIC/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4727" y="4394098"/>
            <a:ext cx="2993717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ALLANTOIN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72931" y="3699120"/>
            <a:ext cx="8175079" cy="1"/>
          </a:xfrm>
          <a:prstGeom prst="line">
            <a:avLst/>
          </a:prstGeom>
          <a:ln w="1905">
            <a:solidFill>
              <a:srgbClr val="8068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3" y="867982"/>
            <a:ext cx="5914400" cy="7519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8269" y="2606322"/>
            <a:ext cx="1237031" cy="4104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CAPRIC</a:t>
            </a:r>
            <a:r>
              <a:rPr lang="en-US" sz="2067" b="1" dirty="0">
                <a:solidFill>
                  <a:srgbClr val="E8D7D8"/>
                </a:solidFill>
                <a:latin typeface="Didot"/>
                <a:cs typeface="Didot"/>
              </a:rPr>
              <a:t> </a:t>
            </a:r>
            <a:endParaRPr lang="en-US" sz="2067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390" y="2859754"/>
            <a:ext cx="1931056" cy="4104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GLYCERIDES</a:t>
            </a:r>
          </a:p>
        </p:txBody>
      </p:sp>
      <p:pic>
        <p:nvPicPr>
          <p:cNvPr id="22" name="Picture 21" descr="Lumiere-US-Micellar-Cleanser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9299" y="1143779"/>
            <a:ext cx="2558360" cy="51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1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" y="867982"/>
            <a:ext cx="6925733" cy="880533"/>
          </a:xfrm>
          <a:prstGeom prst="rect">
            <a:avLst/>
          </a:prstGeom>
        </p:spPr>
      </p:pic>
      <p:pic>
        <p:nvPicPr>
          <p:cNvPr id="13" name="Picture 12" descr="Lumiere-US-Micellar-Cleanser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7" y="4194932"/>
            <a:ext cx="1085185" cy="2185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59" y="2091901"/>
            <a:ext cx="5435901" cy="1978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 b="-99"/>
          <a:stretch/>
        </p:blipFill>
        <p:spPr>
          <a:xfrm>
            <a:off x="6154570" y="2106366"/>
            <a:ext cx="5435901" cy="1959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59" y="4191217"/>
            <a:ext cx="5435901" cy="19341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4159" y="4182385"/>
            <a:ext cx="5435901" cy="1942985"/>
          </a:xfrm>
          <a:prstGeom prst="rect">
            <a:avLst/>
          </a:prstGeom>
          <a:noFill/>
          <a:ln w="1905" cmpd="sng">
            <a:solidFill>
              <a:srgbClr val="8068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02" y="4529465"/>
            <a:ext cx="3148060" cy="13926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4159" y="2091902"/>
            <a:ext cx="5435901" cy="1974445"/>
          </a:xfrm>
          <a:prstGeom prst="rect">
            <a:avLst/>
          </a:prstGeom>
          <a:noFill/>
          <a:ln w="1905" cmpd="sng">
            <a:solidFill>
              <a:srgbClr val="8068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54570" y="2106367"/>
            <a:ext cx="5435901" cy="1959979"/>
          </a:xfrm>
          <a:prstGeom prst="rect">
            <a:avLst/>
          </a:prstGeom>
          <a:noFill/>
          <a:ln w="1905" cmpd="sng">
            <a:solidFill>
              <a:srgbClr val="8068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-25720" y="2731779"/>
            <a:ext cx="1974445" cy="694688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5514691" y="2731779"/>
            <a:ext cx="1974445" cy="694688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-25720" y="4806532"/>
            <a:ext cx="1974445" cy="694688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00368" y="2103415"/>
            <a:ext cx="564578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333" b="1" dirty="0">
                <a:solidFill>
                  <a:srgbClr val="E8D7D8"/>
                </a:solidFill>
                <a:latin typeface="Didot"/>
                <a:cs typeface="Didot"/>
              </a:rPr>
              <a:t>2</a:t>
            </a:r>
            <a:endParaRPr lang="en-US" sz="5333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5137" y="4183386"/>
            <a:ext cx="564578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333" b="1" dirty="0">
                <a:solidFill>
                  <a:srgbClr val="E8D7D8"/>
                </a:solidFill>
                <a:latin typeface="Didot"/>
                <a:cs typeface="Didot"/>
              </a:rPr>
              <a:t>3</a:t>
            </a:r>
            <a:endParaRPr lang="en-US" sz="5333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115" y="2121345"/>
            <a:ext cx="564578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333" b="1" dirty="0">
                <a:solidFill>
                  <a:srgbClr val="E8D7D8"/>
                </a:solidFill>
                <a:latin typeface="Didot"/>
                <a:cs typeface="Didot"/>
              </a:rPr>
              <a:t>1</a:t>
            </a:r>
            <a:endParaRPr lang="en-US" sz="53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3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2" cstate="screen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87" y="365387"/>
            <a:ext cx="3423380" cy="164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04" y="6178365"/>
            <a:ext cx="1706549" cy="495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4" y="773902"/>
            <a:ext cx="4944533" cy="931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53" y="3627038"/>
            <a:ext cx="2766060" cy="2028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4200" y="1916039"/>
            <a:ext cx="7399376" cy="354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806845"/>
                </a:solidFill>
                <a:latin typeface="Helvetica Light"/>
                <a:cs typeface="Helvetica Light"/>
              </a:rPr>
              <a:t>Designed to brighten, hydrate and prevent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806845"/>
                </a:solidFill>
                <a:latin typeface="Helvetica Light"/>
                <a:cs typeface="Helvetica Light"/>
              </a:rPr>
              <a:t>Visibly reduces the appearance of age/dark spots  and hyperpigmentation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806845"/>
                </a:solidFill>
                <a:latin typeface="Helvetica Light"/>
                <a:cs typeface="Helvetica Light"/>
              </a:rPr>
              <a:t>Innovative formula utilises tranexamic acid to brighten and restore the skin’s natural radiance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806845"/>
                </a:solidFill>
                <a:latin typeface="Helvetica Light"/>
                <a:cs typeface="Helvetica Light"/>
              </a:rPr>
              <a:t>Helps reduce sebum (oil) build up while leaving the skin feeling flawless and healthy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806845"/>
                </a:solidFill>
                <a:latin typeface="Helvetica Light"/>
                <a:cs typeface="Helvetica Light"/>
              </a:rPr>
              <a:t>Moisturises to give skin a smoother and softer appearance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13" y="1710503"/>
            <a:ext cx="3148060" cy="1392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1444" y="6304888"/>
            <a:ext cx="597093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Bef>
                <a:spcPts val="800"/>
              </a:spcBef>
              <a:buFont typeface="Arial" panose="020B0604020202020204" pitchFamily="34" charset="0"/>
              <a:buNone/>
              <a:defRPr>
                <a:solidFill>
                  <a:srgbClr val="806845"/>
                </a:solidFill>
                <a:latin typeface="Gill Sans Light"/>
                <a:cs typeface="Gill Sans Light"/>
              </a:defRPr>
            </a:lvl1pPr>
          </a:lstStyle>
          <a:p>
            <a:r>
              <a:rPr lang="en-GB" i="1" dirty="0">
                <a:latin typeface="Helvetica Light"/>
                <a:cs typeface="Helvetica Light"/>
              </a:rPr>
              <a:t>Code: SG12214 | UC: S$ 87.00 | SR: S$ 121.00 | BV: 45</a:t>
            </a:r>
          </a:p>
        </p:txBody>
      </p:sp>
    </p:spTree>
    <p:extLst>
      <p:ext uri="{BB962C8B-B14F-4D97-AF65-F5344CB8AC3E}">
        <p14:creationId xmlns:p14="http://schemas.microsoft.com/office/powerpoint/2010/main" val="173971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73" y="383892"/>
            <a:ext cx="3423380" cy="1644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53052" y="1942207"/>
            <a:ext cx="770630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Tranexamic Acid is a synthetic derivative of the amino acid lysine and is classified as a skin conditioning agent. Tranexamic acid also has skin brightening properties that help reduce the appearance of dark spots for a more even-looking complexion.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53052" y="3081078"/>
            <a:ext cx="777967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Potassium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Azeloyl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Diglycinate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is a skin conditioning ingredient formed from a combination of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azelaic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acid and the amino acid glycine. Potassium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Azeloyl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</a:t>
            </a:r>
            <a:r>
              <a:rPr lang="en-US" dirty="0" err="1">
                <a:solidFill>
                  <a:srgbClr val="806845"/>
                </a:solidFill>
                <a:latin typeface="Helvetica Light"/>
                <a:cs typeface="Helvetica Light"/>
              </a:rPr>
              <a:t>Diglycinate</a:t>
            </a: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 helps brighten the skin and reduce the appearance of dark spots for a more radiant looking complexion.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373" y="383892"/>
            <a:ext cx="3336825" cy="410221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271" y="1945851"/>
            <a:ext cx="3342533" cy="1039829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016" y="386379"/>
            <a:ext cx="3336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E8D7D8"/>
                </a:solidFill>
                <a:latin typeface="Helvetica"/>
                <a:cs typeface="Helvetica"/>
              </a:rPr>
              <a:t>key ingredients found in: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8267" y="3106215"/>
            <a:ext cx="3342533" cy="1057260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7295" y="4257113"/>
            <a:ext cx="772197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806845"/>
                </a:solidFill>
                <a:latin typeface="Helvetica Light"/>
                <a:cs typeface="Helvetica Light"/>
              </a:rPr>
              <a:t>This blend of ingredients provides rapid and long-term skin hydration, helping to keep the skin looking smooth and soft.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6015" y="1855118"/>
            <a:ext cx="11306709" cy="4164367"/>
          </a:xfrm>
          <a:prstGeom prst="rect">
            <a:avLst/>
          </a:prstGeom>
          <a:noFill/>
          <a:ln w="1905" cmpd="sng">
            <a:solidFill>
              <a:srgbClr val="8068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272" y="4276972"/>
            <a:ext cx="3342533" cy="1659657"/>
          </a:xfrm>
          <a:prstGeom prst="rect">
            <a:avLst/>
          </a:prstGeom>
          <a:solidFill>
            <a:srgbClr val="8068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9826" y="2272704"/>
            <a:ext cx="3150503" cy="4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TRANEXAMIC ACID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9824" y="3271854"/>
            <a:ext cx="3336080" cy="72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67" b="1" i="1" dirty="0">
                <a:solidFill>
                  <a:srgbClr val="E8D7D8"/>
                </a:solidFill>
                <a:latin typeface="Helvetica"/>
                <a:cs typeface="Helvetica"/>
              </a:rPr>
              <a:t>POTASSIUM AZELOYL DIGLYCINATE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86908" y="3051255"/>
            <a:ext cx="11188123" cy="0"/>
          </a:xfrm>
          <a:prstGeom prst="line">
            <a:avLst/>
          </a:prstGeom>
          <a:ln w="1905">
            <a:solidFill>
              <a:srgbClr val="8068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86908" y="4219867"/>
            <a:ext cx="11188123" cy="0"/>
          </a:xfrm>
          <a:prstGeom prst="line">
            <a:avLst/>
          </a:prstGeom>
          <a:ln w="1905">
            <a:solidFill>
              <a:srgbClr val="8068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5" y="875999"/>
            <a:ext cx="3980644" cy="749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183" y="4382134"/>
            <a:ext cx="6096000" cy="1384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i="1" dirty="0">
                <a:solidFill>
                  <a:srgbClr val="E8D7D8"/>
                </a:solidFill>
                <a:latin typeface="Helvetica"/>
                <a:cs typeface="Helvetica"/>
              </a:rPr>
              <a:t>ADVANCED MOISTURE </a:t>
            </a:r>
          </a:p>
          <a:p>
            <a:pPr>
              <a:lnSpc>
                <a:spcPct val="90000"/>
              </a:lnSpc>
            </a:pPr>
            <a:r>
              <a:rPr lang="en-US" sz="2000" b="1" i="1" dirty="0">
                <a:solidFill>
                  <a:srgbClr val="E8D7D8"/>
                </a:solidFill>
                <a:latin typeface="Helvetica"/>
                <a:cs typeface="Helvetica"/>
              </a:rPr>
              <a:t>COMPLEX </a:t>
            </a:r>
            <a:br>
              <a:rPr lang="en-US" sz="2000" b="1" i="1" dirty="0">
                <a:solidFill>
                  <a:srgbClr val="E8D7D8"/>
                </a:solidFill>
                <a:latin typeface="Helvetica"/>
                <a:cs typeface="Helvetica"/>
              </a:rPr>
            </a:br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(GLYCERIN &amp; WATER &amp; SODIUM </a:t>
            </a:r>
            <a:b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</a:br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PCA &amp; UREA &amp; TREHALOSE &amp; </a:t>
            </a:r>
            <a:b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</a:br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TRIACETIN &amp; POLYQUATERNIUM-51 </a:t>
            </a:r>
            <a:b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</a:br>
            <a:r>
              <a:rPr lang="en-US" sz="1333" i="1" dirty="0">
                <a:solidFill>
                  <a:srgbClr val="E8D7D8"/>
                </a:solidFill>
                <a:latin typeface="Helvetica"/>
                <a:cs typeface="Helvetica"/>
              </a:rPr>
              <a:t>&amp; SODIUM HYALURONATE)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159" y="1118983"/>
            <a:ext cx="715388" cy="5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DV_Reveal Your True Beauty_Flower Background.jpg"/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787" y="365387"/>
            <a:ext cx="3423380" cy="164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04" y="6178365"/>
            <a:ext cx="1706549" cy="4958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1086" y="1888568"/>
            <a:ext cx="7913729" cy="354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Instantly softens the appearance of pores and wrinkles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One universal shade designed to adjust to the skin’s natural complexion allowing flawless, light coverage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Infused with peptides that help reduce the appearance of wrinkles, </a:t>
            </a:r>
            <a:r>
              <a:rPr lang="en-US" sz="2200" dirty="0" err="1">
                <a:solidFill>
                  <a:srgbClr val="806845"/>
                </a:solidFill>
                <a:latin typeface="Helvetica Light"/>
                <a:cs typeface="Helvetica Light"/>
              </a:rPr>
              <a:t>moisturise</a:t>
            </a: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 and eliminate shine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Can be worn alone for a no-makeup makeup look or under your </a:t>
            </a:r>
            <a:r>
              <a:rPr lang="en-US" sz="2200" dirty="0" err="1">
                <a:solidFill>
                  <a:srgbClr val="806845"/>
                </a:solidFill>
                <a:latin typeface="Helvetica Light"/>
                <a:cs typeface="Helvetica Light"/>
              </a:rPr>
              <a:t>favourite</a:t>
            </a: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 Motives</a:t>
            </a:r>
            <a:r>
              <a:rPr lang="en-US" sz="2200" baseline="30000" dirty="0">
                <a:solidFill>
                  <a:srgbClr val="806845"/>
                </a:solidFill>
                <a:latin typeface="Helvetica Light"/>
                <a:cs typeface="Helvetica Light"/>
              </a:rPr>
              <a:t>®</a:t>
            </a: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 foundation for the perfect base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806845"/>
                </a:solidFill>
                <a:latin typeface="Helvetica Light"/>
                <a:cs typeface="Helvetica Light"/>
              </a:rPr>
              <a:t>Promotes a smooth finish, reducing makeup slippage into fine lines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43" y="1334095"/>
            <a:ext cx="1452880" cy="4321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8" y="853068"/>
            <a:ext cx="6858000" cy="829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1088" y="6334159"/>
            <a:ext cx="584269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indent="0">
              <a:spcBef>
                <a:spcPts val="800"/>
              </a:spcBef>
              <a:buFont typeface="Arial" panose="020B0604020202020204" pitchFamily="34" charset="0"/>
              <a:buNone/>
              <a:defRPr>
                <a:solidFill>
                  <a:srgbClr val="806845"/>
                </a:solidFill>
                <a:latin typeface="Gill Sans Light"/>
                <a:cs typeface="Gill Sans Light"/>
              </a:defRPr>
            </a:lvl1pPr>
          </a:lstStyle>
          <a:p>
            <a:r>
              <a:rPr lang="en-GB" i="1" dirty="0">
                <a:latin typeface="Helvetica Light"/>
                <a:cs typeface="Helvetica Light"/>
              </a:rPr>
              <a:t>Code: SG12215 | UC: S$ 64.50 | SR: S$ 90.00 | BV: 33</a:t>
            </a:r>
          </a:p>
        </p:txBody>
      </p:sp>
    </p:spTree>
    <p:extLst>
      <p:ext uri="{BB962C8B-B14F-4D97-AF65-F5344CB8AC3E}">
        <p14:creationId xmlns:p14="http://schemas.microsoft.com/office/powerpoint/2010/main" val="117281673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Widescreen</PresentationFormat>
  <Paragraphs>191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Cetury gothic</vt:lpstr>
      <vt:lpstr>Didot</vt:lpstr>
      <vt:lpstr>Gill Sans Light</vt:lpstr>
      <vt:lpstr>Helvetica Light</vt:lpstr>
      <vt:lpstr>PMingLiU</vt:lpstr>
      <vt:lpstr>宋体</vt:lpstr>
      <vt:lpstr>Arial</vt:lpstr>
      <vt:lpstr>Calibri</vt:lpstr>
      <vt:lpstr>Calibri Light</vt:lpstr>
      <vt:lpstr>Century Gothic</vt:lpstr>
      <vt:lpstr>Helvetica</vt:lpstr>
      <vt:lpstr>Symbol</vt:lpstr>
      <vt:lpstr>Times</vt:lpstr>
      <vt:lpstr>Times New Roman</vt:lpstr>
      <vt:lpstr>Verdana</vt:lpstr>
      <vt:lpstr>Wingdings</vt:lpstr>
      <vt:lpstr>3_Office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Royal Spa™ Awapuhi Mousse</vt:lpstr>
      <vt:lpstr>PowerPoint Presentation</vt:lpstr>
      <vt:lpstr>PowerPoint Presentation</vt:lpstr>
      <vt:lpstr>PowerPoint Presentation</vt:lpstr>
      <vt:lpstr>Motives® Vitamin C Lip Treatment</vt:lpstr>
      <vt:lpstr>PowerPoint Presentation</vt:lpstr>
      <vt:lpstr>STAY UPDATED WITH  MOTIVES® COSMETICS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Gan</dc:creator>
  <cp:lastModifiedBy>Vivian Gan</cp:lastModifiedBy>
  <cp:revision>2</cp:revision>
  <dcterms:created xsi:type="dcterms:W3CDTF">2016-10-31T12:26:45Z</dcterms:created>
  <dcterms:modified xsi:type="dcterms:W3CDTF">2016-10-31T12:27:17Z</dcterms:modified>
</cp:coreProperties>
</file>